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2"/>
  </p:notesMasterIdLst>
  <p:sldIdLst>
    <p:sldId id="256" r:id="rId2"/>
    <p:sldId id="349" r:id="rId3"/>
    <p:sldId id="358" r:id="rId4"/>
    <p:sldId id="260" r:id="rId5"/>
    <p:sldId id="264" r:id="rId6"/>
    <p:sldId id="336" r:id="rId7"/>
    <p:sldId id="265" r:id="rId8"/>
    <p:sldId id="359" r:id="rId9"/>
    <p:sldId id="355" r:id="rId10"/>
    <p:sldId id="337" r:id="rId11"/>
    <p:sldId id="356" r:id="rId12"/>
    <p:sldId id="364" r:id="rId13"/>
    <p:sldId id="357" r:id="rId14"/>
    <p:sldId id="266" r:id="rId15"/>
    <p:sldId id="342" r:id="rId16"/>
    <p:sldId id="343" r:id="rId17"/>
    <p:sldId id="345" r:id="rId18"/>
    <p:sldId id="350" r:id="rId19"/>
    <p:sldId id="351" r:id="rId20"/>
    <p:sldId id="352" r:id="rId21"/>
    <p:sldId id="360" r:id="rId22"/>
    <p:sldId id="353" r:id="rId23"/>
    <p:sldId id="268" r:id="rId24"/>
    <p:sldId id="346" r:id="rId25"/>
    <p:sldId id="347" r:id="rId26"/>
    <p:sldId id="348" r:id="rId27"/>
    <p:sldId id="262" r:id="rId28"/>
    <p:sldId id="271" r:id="rId29"/>
    <p:sldId id="273" r:id="rId30"/>
    <p:sldId id="275" r:id="rId31"/>
    <p:sldId id="313" r:id="rId32"/>
    <p:sldId id="274" r:id="rId33"/>
    <p:sldId id="365" r:id="rId34"/>
    <p:sldId id="314" r:id="rId35"/>
    <p:sldId id="315" r:id="rId36"/>
    <p:sldId id="277" r:id="rId37"/>
    <p:sldId id="316" r:id="rId38"/>
    <p:sldId id="278" r:id="rId39"/>
    <p:sldId id="317" r:id="rId40"/>
    <p:sldId id="318" r:id="rId41"/>
    <p:sldId id="363" r:id="rId42"/>
    <p:sldId id="282" r:id="rId43"/>
    <p:sldId id="319" r:id="rId44"/>
    <p:sldId id="283" r:id="rId45"/>
    <p:sldId id="320" r:id="rId46"/>
    <p:sldId id="285" r:id="rId47"/>
    <p:sldId id="287" r:id="rId48"/>
    <p:sldId id="288" r:id="rId49"/>
    <p:sldId id="321" r:id="rId50"/>
    <p:sldId id="289" r:id="rId51"/>
    <p:sldId id="322" r:id="rId52"/>
    <p:sldId id="290" r:id="rId53"/>
    <p:sldId id="291" r:id="rId54"/>
    <p:sldId id="292" r:id="rId55"/>
    <p:sldId id="293" r:id="rId56"/>
    <p:sldId id="323" r:id="rId57"/>
    <p:sldId id="324" r:id="rId58"/>
    <p:sldId id="328" r:id="rId59"/>
    <p:sldId id="326" r:id="rId60"/>
    <p:sldId id="329" r:id="rId61"/>
    <p:sldId id="294" r:id="rId62"/>
    <p:sldId id="325" r:id="rId63"/>
    <p:sldId id="331" r:id="rId64"/>
    <p:sldId id="332" r:id="rId65"/>
    <p:sldId id="333" r:id="rId66"/>
    <p:sldId id="334" r:id="rId67"/>
    <p:sldId id="330" r:id="rId68"/>
    <p:sldId id="327" r:id="rId69"/>
    <p:sldId id="310" r:id="rId70"/>
    <p:sldId id="340" r:id="rId71"/>
  </p:sldIdLst>
  <p:sldSz cx="12192000" cy="6858000"/>
  <p:notesSz cx="6858000" cy="9144000"/>
  <p:embeddedFontLst>
    <p:embeddedFont>
      <p:font typeface="Aptos Black" panose="020B0004020202020204" pitchFamily="34" charset="0"/>
      <p:bold r:id="rId73"/>
      <p:italic r:id="rId74"/>
      <p:boldItalic r:id="rId75"/>
    </p:embeddedFont>
    <p:embeddedFont>
      <p:font typeface="Arial Black" panose="020B0604020202020204" pitchFamily="34" charset="0"/>
      <p:regular r:id="rId76"/>
      <p:bold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Tahoma" panose="020B0604030504040204" pitchFamily="34" charset="0"/>
      <p:regular r:id="rId82"/>
      <p:bold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2F84A-CFE6-7A4B-A226-4FCA22A8A7BF}" v="2" dt="2025-10-17T15:47:40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/>
    <p:restoredTop sz="89932" autoAdjust="0"/>
  </p:normalViewPr>
  <p:slideViewPr>
    <p:cSldViewPr snapToGrid="0">
      <p:cViewPr varScale="1">
        <p:scale>
          <a:sx n="115" d="100"/>
          <a:sy n="115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33A3F8D8-4601-5A64-B5A4-61CE5AC2FD96}"/>
    <pc:docChg chg="addSld delSld modSld">
      <pc:chgData name="Andrew Monaghan" userId="016bc2f4-05f5-4af0-82a4-ae74342885f2" providerId="ADAL" clId="{33A3F8D8-4601-5A64-B5A4-61CE5AC2FD96}" dt="2025-10-17T15:48:00.139" v="18" actId="2696"/>
      <pc:docMkLst>
        <pc:docMk/>
      </pc:docMkLst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0" sldId="264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0" sldId="265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0" sldId="266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3019872858" sldId="336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4080757283" sldId="337"/>
        </pc:sldMkLst>
      </pc:sldChg>
      <pc:sldChg chg="del">
        <pc:chgData name="Andrew Monaghan" userId="016bc2f4-05f5-4af0-82a4-ae74342885f2" providerId="ADAL" clId="{33A3F8D8-4601-5A64-B5A4-61CE5AC2FD96}" dt="2025-10-17T15:48:00.139" v="18" actId="2696"/>
        <pc:sldMkLst>
          <pc:docMk/>
          <pc:sldMk cId="2007339511" sldId="341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3661606075" sldId="342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3089696040" sldId="343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2289587046" sldId="345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12032647" sldId="350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1903247953" sldId="351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3426119532" sldId="352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499370972" sldId="355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3960540948" sldId="356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1186163546" sldId="357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328649473" sldId="359"/>
        </pc:sldMkLst>
      </pc:sldChg>
      <pc:sldChg chg="add del">
        <pc:chgData name="Andrew Monaghan" userId="016bc2f4-05f5-4af0-82a4-ae74342885f2" providerId="ADAL" clId="{33A3F8D8-4601-5A64-B5A4-61CE5AC2FD96}" dt="2025-10-17T15:46:48.231" v="16"/>
        <pc:sldMkLst>
          <pc:docMk/>
          <pc:sldMk cId="2710206702" sldId="360"/>
        </pc:sldMkLst>
      </pc:sldChg>
      <pc:sldChg chg="add">
        <pc:chgData name="Andrew Monaghan" userId="016bc2f4-05f5-4af0-82a4-ae74342885f2" providerId="ADAL" clId="{33A3F8D8-4601-5A64-B5A4-61CE5AC2FD96}" dt="2025-10-17T15:46:48.231" v="16"/>
        <pc:sldMkLst>
          <pc:docMk/>
          <pc:sldMk cId="1602673743" sldId="364"/>
        </pc:sldMkLst>
      </pc:sldChg>
      <pc:sldChg chg="add">
        <pc:chgData name="Andrew Monaghan" userId="016bc2f4-05f5-4af0-82a4-ae74342885f2" providerId="ADAL" clId="{33A3F8D8-4601-5A64-B5A4-61CE5AC2FD96}" dt="2025-10-17T15:47:40.237" v="17"/>
        <pc:sldMkLst>
          <pc:docMk/>
          <pc:sldMk cId="1145085670" sldId="3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57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colorado.edu/services/business-services/github-enterpris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esearchComputing/git_github_in_depth_short_course" TargetMode="Externa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/Getting-Started-Installing-Gi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pixabay.com/en/warning-hazard-sign-icon-bio-145059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pixabay.com/en/warning-hazard-sign-icon-bio-145059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monaghaa/git-tutoria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github.com/ResearchComputing/git_github_in_depth_short_cours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3522-5325-E9A8-FD57-6E5F98A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is it called “Git”?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88AF4-4362-DCF2-FB3C-3147486B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818133" cy="4163129"/>
          </a:xfrm>
        </p:spPr>
        <p:txBody>
          <a:bodyPr/>
          <a:lstStyle/>
          <a:p>
            <a:pPr algn="l"/>
            <a:r>
              <a:rPr lang="en-US" sz="2800" dirty="0"/>
              <a:t>Linus Torvalds: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800" dirty="0" err="1">
                <a:solidFill>
                  <a:srgbClr val="000000"/>
                </a:solidFill>
              </a:rPr>
              <a:t>Wikitionary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endParaRPr lang="en-US" sz="2800" b="0" i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0E627-9991-8F2D-1CBE-151F0AD7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52B02D-2B28-3852-E4FD-8914248D8C05}"/>
              </a:ext>
            </a:extLst>
          </p:cNvPr>
          <p:cNvSpPr/>
          <p:nvPr/>
        </p:nvSpPr>
        <p:spPr>
          <a:xfrm>
            <a:off x="1" y="5979567"/>
            <a:ext cx="12192000" cy="878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shot of Reddit post.&#10;Title: We made a zine from our Git history.&#10;Photo of zine showing Git history.&#10;Caption: We are an open-source project, so we decided to print our Git history to celebrate our 2nd anniversary.">
            <a:extLst>
              <a:ext uri="{FF2B5EF4-FFF2-40B4-BE49-F238E27FC236}">
                <a16:creationId xmlns:a16="http://schemas.microsoft.com/office/drawing/2014/main" id="{65D0B39C-0FC1-F0E0-58D6-F7E2CA17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8" y="0"/>
            <a:ext cx="7706801" cy="6134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EB2E64-99D0-A8CA-CF49-E39BD73144DB}"/>
              </a:ext>
            </a:extLst>
          </p:cNvPr>
          <p:cNvSpPr txBox="1"/>
          <p:nvPr/>
        </p:nvSpPr>
        <p:spPr>
          <a:xfrm>
            <a:off x="2362285" y="6234868"/>
            <a:ext cx="7587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https://www.reddit.com/r/zines/comments/1miy3bs/we_made_a_zine_from_our_git_history/</a:t>
            </a:r>
          </a:p>
        </p:txBody>
      </p:sp>
    </p:spTree>
    <p:extLst>
      <p:ext uri="{BB962C8B-B14F-4D97-AF65-F5344CB8AC3E}">
        <p14:creationId xmlns:p14="http://schemas.microsoft.com/office/powerpoint/2010/main" val="160267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165-99C0-9CB8-CE51-87C98C38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GitHub?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363F-F2B2-E595-F5C8-AE9C50939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GitHub is a Microsoft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subsidiary</a:t>
            </a:r>
            <a:r>
              <a:rPr lang="en-US" sz="2200" dirty="0"/>
              <a:t> that offers cloud hosting for Git repositories</a:t>
            </a:r>
          </a:p>
          <a:p>
            <a:r>
              <a:rPr lang="en-US" sz="2200" dirty="0"/>
              <a:t>Provides a GUI (Graphical User Interface) for Git</a:t>
            </a:r>
          </a:p>
          <a:p>
            <a:pPr lvl="1"/>
            <a:r>
              <a:rPr lang="en-US" sz="2000" dirty="0"/>
              <a:t>Most (but not all) features are available in the GitHub Desktop client</a:t>
            </a:r>
          </a:p>
          <a:p>
            <a:r>
              <a:rPr lang="en-US" sz="2200" dirty="0"/>
              <a:t>Allows for easy collaboration and sharing</a:t>
            </a:r>
          </a:p>
          <a:p>
            <a:pPr lvl="1"/>
            <a:r>
              <a:rPr lang="en-US" sz="2000" dirty="0"/>
              <a:t>Issue queues for bugs and features, pull requests, and more</a:t>
            </a:r>
          </a:p>
          <a:p>
            <a:r>
              <a:rPr lang="en-US" sz="2200" dirty="0"/>
              <a:t>GitHub basic is free (up to 5GB of storage)</a:t>
            </a:r>
          </a:p>
          <a:p>
            <a:pPr lvl="1"/>
            <a:r>
              <a:rPr lang="en-US" sz="2000" dirty="0"/>
              <a:t>Hosts both open and private repositories</a:t>
            </a:r>
          </a:p>
          <a:p>
            <a:r>
              <a:rPr lang="en-US" sz="2200" dirty="0"/>
              <a:t>GitHub Enterprise (free for CU affiliates)</a:t>
            </a:r>
          </a:p>
          <a:p>
            <a:pPr lvl="1"/>
            <a:r>
              <a:rPr lang="en-US" sz="2000" dirty="0"/>
              <a:t>Includes cloud-based development environments</a:t>
            </a:r>
          </a:p>
          <a:p>
            <a:pPr lvl="1"/>
            <a:r>
              <a:rPr lang="en-US" sz="2000" dirty="0">
                <a:hlinkClick r:id="rId2"/>
              </a:rPr>
              <a:t>https://oit.colorado.edu/services/business-services/github-enterprise</a:t>
            </a:r>
            <a:r>
              <a:rPr lang="en-US" sz="2000" dirty="0"/>
              <a:t>  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6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 (hosting)</a:t>
            </a:r>
          </a:p>
          <a:p>
            <a:pPr lvl="1"/>
            <a:r>
              <a:rPr lang="en-US" dirty="0" err="1"/>
              <a:t>Codeberg</a:t>
            </a:r>
            <a:endParaRPr lang="en-US" dirty="0"/>
          </a:p>
          <a:p>
            <a:pPr lvl="1"/>
            <a:r>
              <a:rPr lang="en-US" dirty="0"/>
              <a:t>GitLab</a:t>
            </a:r>
            <a:endParaRPr lang="en-US" b="1" dirty="0"/>
          </a:p>
          <a:p>
            <a:pPr lvl="1"/>
            <a:r>
              <a:rPr lang="en-US" dirty="0" err="1"/>
              <a:t>Forgejo</a:t>
            </a:r>
            <a:endParaRPr lang="en-US" dirty="0"/>
          </a:p>
          <a:p>
            <a:pPr lvl="1"/>
            <a:r>
              <a:rPr lang="en-US" dirty="0"/>
              <a:t>Bitbucket</a:t>
            </a:r>
          </a:p>
        </p:txBody>
      </p:sp>
      <p:pic>
        <p:nvPicPr>
          <p:cNvPr id="172" name="Google Shape;172;p23" descr="Subversion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 descr="mercurial 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Forgejo logo">
            <a:extLst>
              <a:ext uri="{FF2B5EF4-FFF2-40B4-BE49-F238E27FC236}">
                <a16:creationId xmlns:a16="http://schemas.microsoft.com/office/drawing/2014/main" id="{3A8AA57E-28B7-F24B-5B7C-F17883DDA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07" y="3821230"/>
            <a:ext cx="1862488" cy="18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b="1" u="sng" dirty="0"/>
              <a:t>NOT</a:t>
            </a:r>
            <a:r>
              <a:rPr lang="en-US" dirty="0"/>
              <a:t>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731759" cy="3750111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+mn-lt"/>
              </a:rPr>
              <a:t>When you are looking for long-term preservation</a:t>
            </a:r>
          </a:p>
          <a:p>
            <a:pPr lvl="1"/>
            <a:r>
              <a:rPr lang="en-US" sz="2200" dirty="0">
                <a:latin typeface="+mn-lt"/>
              </a:rPr>
              <a:t>There’s no guarantee Microsoft will keep GitHub around forever</a:t>
            </a:r>
          </a:p>
          <a:p>
            <a:pPr lvl="1"/>
            <a:r>
              <a:rPr lang="en-US" sz="2200" dirty="0">
                <a:latin typeface="+mn-lt"/>
              </a:rPr>
              <a:t>Lots of source-code-hosting platforms no longer exist</a:t>
            </a:r>
          </a:p>
          <a:p>
            <a:pPr lvl="1"/>
            <a:r>
              <a:rPr lang="en-US" sz="2200" dirty="0">
                <a:latin typeface="+mn-lt"/>
              </a:rPr>
              <a:t>Thousands of URLs in research articles no longer work as they point to code hosted by defunct services</a:t>
            </a:r>
          </a:p>
          <a:p>
            <a:r>
              <a:rPr lang="en-US" sz="2200" dirty="0">
                <a:latin typeface="+mn-lt"/>
              </a:rPr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+mn-lt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+mn-lt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+mn-lt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+mn-lt"/>
              </a:rPr>
              <a:t>Creates a DOI for the archive that you can use in citations</a:t>
            </a:r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hot of Zenodo project that is also available in GitHub.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hot of Zenodo project that is also available in GitHub.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 descr="Screenshot of Zenodo project showing different versions and DOIs for updates to project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0C95-F8D9-74AA-1509-26E7325E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interact with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33988-0FF4-7A7B-7929-97B54080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</a:t>
            </a:r>
          </a:p>
          <a:p>
            <a:r>
              <a:rPr lang="en-US" dirty="0"/>
              <a:t>GitHub Desktop</a:t>
            </a:r>
          </a:p>
          <a:p>
            <a:r>
              <a:rPr lang="en-US" dirty="0"/>
              <a:t>Using Git and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2032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770-EFA3-3490-534A-47DAE379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C33B-CD3E-5021-3A76-99775E74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87066" cy="4163129"/>
          </a:xfrm>
        </p:spPr>
        <p:txBody>
          <a:bodyPr/>
          <a:lstStyle/>
          <a:p>
            <a:r>
              <a:rPr lang="en-US" dirty="0"/>
              <a:t>Create and manage projects</a:t>
            </a:r>
          </a:p>
          <a:p>
            <a:r>
              <a:rPr lang="en-US" dirty="0"/>
              <a:t>Upload and download files</a:t>
            </a:r>
          </a:p>
          <a:p>
            <a:r>
              <a:rPr lang="en-US" dirty="0"/>
              <a:t>Write documentation</a:t>
            </a:r>
          </a:p>
        </p:txBody>
      </p:sp>
      <p:pic>
        <p:nvPicPr>
          <p:cNvPr id="5" name="Picture 4" descr="Screenshot of GitHub website showing CRDDS project.">
            <a:extLst>
              <a:ext uri="{FF2B5EF4-FFF2-40B4-BE49-F238E27FC236}">
                <a16:creationId xmlns:a16="http://schemas.microsoft.com/office/drawing/2014/main" id="{5D51B321-3F8A-3CCA-4DFB-AC93702B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143976"/>
            <a:ext cx="6341616" cy="3996415"/>
          </a:xfrm>
          <a:prstGeom prst="rect">
            <a:avLst/>
          </a:prstGeom>
        </p:spPr>
      </p:pic>
      <p:pic>
        <p:nvPicPr>
          <p:cNvPr id="6" name="Picture 5" descr="Screenshot of README file on GitHub">
            <a:extLst>
              <a:ext uri="{FF2B5EF4-FFF2-40B4-BE49-F238E27FC236}">
                <a16:creationId xmlns:a16="http://schemas.microsoft.com/office/drawing/2014/main" id="{243BEA3E-4D5E-5105-E9E8-D1295630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25" y="3063198"/>
            <a:ext cx="6039775" cy="37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Mohal Khandelwal &amp; Andrew Monaghan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199" y="4780622"/>
            <a:ext cx="107800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Slides: </a:t>
            </a:r>
            <a:r>
              <a:rPr lang="en-US" sz="2500" dirty="0">
                <a:hlinkClick r:id="rId6"/>
              </a:rPr>
              <a:t>https://github.com/ResearchComputing/git_github_in_depth_short_course</a:t>
            </a:r>
            <a:r>
              <a:rPr lang="en-US" sz="2500" dirty="0"/>
              <a:t>  </a:t>
            </a:r>
          </a:p>
          <a:p>
            <a:r>
              <a:rPr lang="en-US" sz="2500" dirty="0"/>
              <a:t>Survey: </a:t>
            </a:r>
            <a:r>
              <a:rPr lang="en-US" sz="2500" dirty="0">
                <a:hlinkClick r:id="rId7"/>
              </a:rPr>
              <a:t>http://tinyurl.com/curc-survey18</a:t>
            </a:r>
            <a:endParaRPr lang="en-US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804821" cy="41631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Create, clone, and fork projects</a:t>
            </a:r>
          </a:p>
          <a:p>
            <a:r>
              <a:rPr lang="en-US" dirty="0"/>
              <a:t>Commit changes and submit contributions</a:t>
            </a:r>
          </a:p>
          <a:p>
            <a:r>
              <a:rPr lang="en-US" dirty="0"/>
              <a:t>Many people who use Git frequently prefer to use the command line</a:t>
            </a:r>
          </a:p>
          <a:p>
            <a:r>
              <a:rPr lang="en-US" dirty="0"/>
              <a:t>Other graphical Git interfaces exist</a:t>
            </a:r>
          </a:p>
        </p:txBody>
      </p:sp>
      <p:pic>
        <p:nvPicPr>
          <p:cNvPr id="6" name="Picture 5" descr="Screenshot of GitHub Desktop">
            <a:extLst>
              <a:ext uri="{FF2B5EF4-FFF2-40B4-BE49-F238E27FC236}">
                <a16:creationId xmlns:a16="http://schemas.microsoft.com/office/drawing/2014/main" id="{0FB947C7-FB2D-C235-9049-E53E3C70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056" y="1690688"/>
            <a:ext cx="72969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5495-BE42-B843-857E-2F27EE09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where you put your GitHub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E71AA-5460-8C6F-1F88-B7E81C975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437996"/>
            <a:ext cx="10515600" cy="1550758"/>
          </a:xfrm>
        </p:spPr>
        <p:txBody>
          <a:bodyPr/>
          <a:lstStyle/>
          <a:p>
            <a:r>
              <a:rPr lang="en-US" dirty="0"/>
              <a:t>Microsoft OneDrive uploads a lot of stuff to the cloud, which you don’t always want</a:t>
            </a:r>
          </a:p>
        </p:txBody>
      </p:sp>
      <p:pic>
        <p:nvPicPr>
          <p:cNvPr id="7" name="Picture 6" descr="Screenshot of Microsoft OneDrive online showing .git and .github directories">
            <a:extLst>
              <a:ext uri="{FF2B5EF4-FFF2-40B4-BE49-F238E27FC236}">
                <a16:creationId xmlns:a16="http://schemas.microsoft.com/office/drawing/2014/main" id="{274A9C04-4C76-9D68-F1F9-151C73CF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7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06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37586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ED6DEF-93C0-26C1-60C1-8B9E3D173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53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080" y="1833043"/>
            <a:ext cx="10515600" cy="39378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GitHub account set up.</a:t>
            </a:r>
          </a:p>
          <a:p>
            <a:pPr lvl="1"/>
            <a:r>
              <a:rPr lang="en-US" dirty="0"/>
              <a:t>If you don't have one, sign up at </a:t>
            </a:r>
            <a:r>
              <a:rPr lang="en-US" dirty="0">
                <a:hlinkClick r:id="rId3"/>
              </a:rPr>
              <a:t>GitHub.com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Many systems have Git installed; however, you may need to download it on your local machine: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See </a:t>
            </a:r>
            <a:r>
              <a:rPr lang="en-US" dirty="0">
                <a:hlinkClick r:id="rId4"/>
              </a:rPr>
              <a:t>https://git-scm.com/book/en/v2/Getting-Started-Installing-Git</a:t>
            </a:r>
            <a:r>
              <a:rPr lang="en-US" dirty="0"/>
              <a:t> for more information on installing Git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To check if Git is installed, run: </a:t>
            </a:r>
          </a:p>
          <a:p>
            <a:pPr marL="571500" lvl="1" indent="0">
              <a:spcAft>
                <a:spcPts val="1200"/>
              </a:spcAft>
              <a:buNone/>
            </a:pPr>
            <a:r>
              <a:rPr lang="en-US" dirty="0"/>
              <a:t>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–version</a:t>
            </a:r>
          </a:p>
          <a:p>
            <a:pPr marL="571500" lvl="1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CA3A2-DC6A-0F60-344A-97033F9E4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1963"/>
            <a:ext cx="10515600" cy="443679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dirty="0"/>
              <a:t>Once downloaded, we can then configure Git with our GitHub username and email via the command line. This allows us to interact with our GitHub more easily. </a:t>
            </a:r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First, set your username. For example, if my GitHub username is </a:t>
            </a:r>
            <a:r>
              <a:rPr lang="en-US" u="sng" dirty="0" err="1"/>
              <a:t>gh</a:t>
            </a:r>
            <a:r>
              <a:rPr lang="en-US" u="sng" dirty="0"/>
              <a:t>-user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-user”</a:t>
            </a:r>
            <a:endParaRPr lang="en-US" dirty="0"/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Now, set your email. For example, if my email for GitHub is </a:t>
            </a:r>
            <a:r>
              <a:rPr lang="en-US" u="sng" dirty="0" err="1"/>
              <a:t>gh-user@gmail.com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gh-user@gmail.com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lang="en-US" dirty="0"/>
          </a:p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sz="2800" dirty="0"/>
              <a:t>Confirm Git has been configured (should show your entered info)</a:t>
            </a:r>
          </a:p>
          <a:p>
            <a:pPr marL="114300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F9BF6-EAAC-8F43-49BD-876BCCE2F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C6EA-73C4-4854-E18C-129BC25B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02F1-88F9-638D-0AD6-8440412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9133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3300" dirty="0"/>
              <a:t>Allows you to verify your identity with GitHub</a:t>
            </a:r>
          </a:p>
          <a:p>
            <a:pPr lvl="1">
              <a:spcAft>
                <a:spcPts val="1200"/>
              </a:spcAft>
            </a:pPr>
            <a:r>
              <a:rPr lang="en-US" sz="2900" dirty="0"/>
              <a:t>For more information, see  </a:t>
            </a:r>
            <a:r>
              <a:rPr lang="en-US" sz="2900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sz="29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Downside is that you need to enter your username and then the Personal Access Token as your password for events such as: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Any interaction with a private repo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Pushing to a public repo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There are ways to store your username and token, but these require third-party software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B48ED-4D89-EAA8-07F2-47C9145B9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36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5D8-2169-01D1-C7BE-46BA5703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C6D85-E362-4CDB-D7A9-0724D02EA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Alternative way to verify your identity with GitHub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For more information see: </a:t>
            </a:r>
            <a:r>
              <a:rPr lang="en-US" dirty="0">
                <a:hlinkClick r:id="rId2"/>
              </a:rPr>
              <a:t>https://docs.github.com/en/authentication/connecting-to-github-with-ssh/generating-a-new-ssh-key-and-adding-it-to-the-ssh-agent</a:t>
            </a:r>
            <a:r>
              <a:rPr lang="en-US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600" dirty="0"/>
              <a:t>Be sure to select the proper Operating System when using the link</a:t>
            </a:r>
          </a:p>
          <a:p>
            <a:pPr>
              <a:spcAft>
                <a:spcPts val="1200"/>
              </a:spcAft>
            </a:pPr>
            <a:r>
              <a:rPr lang="en-US" dirty="0"/>
              <a:t>Setup is more involved, but makes it so that you never have to enter your username and token when interacting with a private repo or pushing to a public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70E4C-D0DD-C98E-8028-2B819CE86D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13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364707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6A97A3-F80D-E9C6-2C44-601D33DD03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indent="0">
              <a:buSzPts val="1800"/>
              <a:buNone/>
            </a:pPr>
            <a:r>
              <a:rPr lang="en-US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6F510-B74E-2CC3-ED14-B17AF1158E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>
            <a:normAutofit/>
          </a:bodyPr>
          <a:lstStyle/>
          <a:p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F435F-008F-0124-15D7-EF87DB347E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65BE-1B10-07C8-1780-09171E22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766"/>
            <a:ext cx="10515600" cy="1325563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2060-5220-B6A2-137A-7789415CC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64216"/>
            <a:ext cx="10515600" cy="2680696"/>
          </a:xfrm>
        </p:spPr>
        <p:txBody>
          <a:bodyPr/>
          <a:lstStyle/>
          <a:p>
            <a:r>
              <a:rPr lang="en-US" dirty="0"/>
              <a:t>Convince you that basic Git/GitHub fluency is: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Practical</a:t>
            </a:r>
          </a:p>
          <a:p>
            <a:pPr lvl="1"/>
            <a:r>
              <a:rPr lang="en-US" dirty="0"/>
              <a:t>An extremely important tool in your tool belt!</a:t>
            </a:r>
          </a:p>
          <a:p>
            <a:endParaRPr lang="en-US" dirty="0"/>
          </a:p>
        </p:txBody>
      </p:sp>
      <p:pic>
        <p:nvPicPr>
          <p:cNvPr id="4" name="Google Shape;114;p16">
            <a:extLst>
              <a:ext uri="{FF2B5EF4-FFF2-40B4-BE49-F238E27FC236}">
                <a16:creationId xmlns:a16="http://schemas.microsoft.com/office/drawing/2014/main" id="{216C1006-D1AD-600E-6F9D-3FF19F8885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5;p16">
            <a:extLst>
              <a:ext uri="{FF2B5EF4-FFF2-40B4-BE49-F238E27FC236}">
                <a16:creationId xmlns:a16="http://schemas.microsoft.com/office/drawing/2014/main" id="{759EB80E-6E6A-2CE7-95F4-5630EB34BE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30082C-D2E0-6EA1-3134-2C1C5CE9E8DF}"/>
              </a:ext>
            </a:extLst>
          </p:cNvPr>
          <p:cNvSpPr txBox="1">
            <a:spLocks/>
          </p:cNvSpPr>
          <p:nvPr/>
        </p:nvSpPr>
        <p:spPr>
          <a:xfrm>
            <a:off x="838200" y="2874035"/>
            <a:ext cx="10515600" cy="9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Learning Goals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54FB751-6FD8-F683-843C-4A8C959E4C54}"/>
              </a:ext>
            </a:extLst>
          </p:cNvPr>
          <p:cNvSpPr txBox="1">
            <a:spLocks/>
          </p:cNvSpPr>
          <p:nvPr/>
        </p:nvSpPr>
        <p:spPr>
          <a:xfrm>
            <a:off x="838200" y="3504002"/>
            <a:ext cx="10515600" cy="268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Know the differences between Git and GitHub</a:t>
            </a:r>
          </a:p>
          <a:p>
            <a:r>
              <a:rPr lang="en-US" dirty="0"/>
              <a:t>Understand the basics of version control</a:t>
            </a:r>
          </a:p>
          <a:p>
            <a:r>
              <a:rPr lang="en-US" dirty="0"/>
              <a:t>Learn basic Git and GitHub fluency</a:t>
            </a:r>
          </a:p>
          <a:p>
            <a:pPr lvl="1"/>
            <a:r>
              <a:rPr lang="en-US" dirty="0"/>
              <a:t>Creating a repo, add, commit, pull, clone, push </a:t>
            </a:r>
          </a:p>
          <a:p>
            <a:r>
              <a:rPr lang="en-US" dirty="0"/>
              <a:t>Collaboration in GitHub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32B6CA-4DE6-F784-3BD7-3902B491D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3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In your “git-tutorial” directory run </a:t>
            </a:r>
            <a:endParaRPr lang="en-US" dirty="0"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r>
              <a:rPr lang="en-US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–la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r>
              <a:rPr lang="en-US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16AC8-A8D7-6C53-9E2B-C03A6B3BBC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94" y="1593909"/>
            <a:ext cx="10892406" cy="4672668"/>
          </a:xfrm>
        </p:spPr>
        <p:txBody>
          <a:bodyPr>
            <a:normAutofit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3000" dirty="0"/>
              <a:t>Now that we have a repo, we can create branches. Branches are a version of the repository. 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It is customary to name the primary branch “main”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This can be done as follows (after an </a:t>
            </a:r>
            <a:r>
              <a:rPr lang="en-US" sz="3000" dirty="0" err="1"/>
              <a:t>init</a:t>
            </a:r>
            <a:r>
              <a:rPr lang="en-US" sz="30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sz="2800" dirty="0"/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02238" y="3272418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9F299-2063-4666-83B0-3F5118CCF5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7FCFB-9F23-09BE-6DD4-C5F389DDB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We can provide feedback on documentation</a:t>
            </a:r>
            <a:endParaRPr lang="en-US" sz="2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85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sz="3200" b="1" dirty="0"/>
              <a:t>Git does not know about </a:t>
            </a:r>
            <a:r>
              <a:rPr lang="en-US" sz="3200" b="1" dirty="0" err="1"/>
              <a:t>README.md</a:t>
            </a:r>
            <a:r>
              <a:rPr lang="en-US" sz="3200" b="1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F7784-DE2E-FDB0-B56F-E500AC648F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Created by using “git 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B7D210-26A1-73AC-8ACE-A1E21AA68C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The git status command displays the state of the working and staging area.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r>
              <a:rPr lang="en-US" dirty="0"/>
              <a:t>Let’s see what area </a:t>
            </a:r>
            <a:r>
              <a:rPr lang="en-US" dirty="0" err="1"/>
              <a:t>README.md</a:t>
            </a:r>
            <a:r>
              <a:rPr lang="en-US" dirty="0"/>
              <a:t> is in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709639-92CC-7A94-5A09-7DA0AA102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2468613"/>
            <a:ext cx="8918196" cy="783351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rial Black" panose="020B0A04020102020204" pitchFamily="34" charset="0"/>
              </a:rPr>
              <a:t>What if you don’t want Git to track something?</a:t>
            </a: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6D9B3-8ED7-E3C9-A5F1-20ADD6747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41464-47CA-7C74-98C2-05321BAFD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ptos Black" panose="020F0502020204030204" pitchFamily="34" charset="0"/>
              </a:rPr>
              <a:t>Let’s add our files to the staging area now!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E2370-5F9B-BF0A-77CE-A589187D6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A3C98-3BA0-B497-4246-A4FFE1382B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git add command adds a change in the </a:t>
            </a:r>
            <a:r>
              <a:rPr lang="en-US" b="1" dirty="0"/>
              <a:t>working area to the staging area. </a:t>
            </a:r>
          </a:p>
          <a:p>
            <a:pPr marL="114300" indent="0">
              <a:buNone/>
            </a:pPr>
            <a:endParaRPr lang="en-US" sz="800" b="1" dirty="0"/>
          </a:p>
          <a:p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dirty="0">
                <a:sym typeface="Consolas"/>
              </a:rPr>
              <a:t>Anytime a change is made, you need to do a git add (to track them) </a:t>
            </a:r>
          </a:p>
          <a:p>
            <a:pPr marL="114300" indent="0">
              <a:buNone/>
            </a:pPr>
            <a:endParaRPr lang="en-US" dirty="0">
              <a:sym typeface="Consola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EC7B4-F8ED-D124-8E1E-129EA0A1C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72074-38C0-0549-D8F7-7F74049D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9B10-8B31-148C-A8FF-45114632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Reset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4EBB-8DD5-5C3F-EEFE-66D048CC9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>
            <a:normAutofit/>
          </a:bodyPr>
          <a:lstStyle/>
          <a:p>
            <a:r>
              <a:rPr lang="en-US" dirty="0"/>
              <a:t>If you've already staged files using git add and you want to move them back to the working directory, you can use the following command: 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sym typeface="Consolas"/>
              </a:rPr>
              <a:t>   $ git reset &lt;file&gt;</a:t>
            </a:r>
          </a:p>
          <a:p>
            <a:pPr marL="114300" indent="0">
              <a:buNone/>
            </a:pPr>
            <a:endParaRPr lang="en-US" sz="2400" dirty="0">
              <a:solidFill>
                <a:srgbClr val="4472C4"/>
              </a:solidFill>
              <a:latin typeface="Consolas"/>
              <a:sym typeface="Consolas"/>
            </a:endParaRPr>
          </a:p>
          <a:p>
            <a:r>
              <a:rPr lang="en-US" dirty="0"/>
              <a:t>To </a:t>
            </a:r>
            <a:r>
              <a:rPr lang="en-US" dirty="0" err="1"/>
              <a:t>unstage</a:t>
            </a:r>
            <a:r>
              <a:rPr lang="en-US" dirty="0"/>
              <a:t> the README.md file:</a:t>
            </a:r>
          </a:p>
          <a:p>
            <a:pPr marL="114300" indent="0">
              <a:buNone/>
            </a:pPr>
            <a:r>
              <a:rPr lang="en-US" sz="2000" dirty="0"/>
              <a:t>      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sym typeface="Consolas"/>
              </a:rPr>
              <a:t>   $ git reset README.md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B9518-D93A-2CDE-B0F4-2A66CB9203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58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Commit</a:t>
            </a:r>
            <a:endParaRPr dirty="0"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lvl="0"/>
            <a:r>
              <a:rPr lang="en-US" dirty="0"/>
              <a:t>The git commit command captures a snapshot of all staged items</a:t>
            </a:r>
            <a:endParaRPr dirty="0"/>
          </a:p>
          <a:p>
            <a:pPr lvl="1" indent="-381000">
              <a:spcBef>
                <a:spcPts val="0"/>
              </a:spcBef>
              <a:buSzPts val="2400"/>
            </a:pPr>
            <a:r>
              <a:rPr lang="en-US" dirty="0"/>
              <a:t>Commits can be thought of as a version of the repo</a:t>
            </a:r>
          </a:p>
          <a:p>
            <a:pPr lvl="1" indent="-381000">
              <a:spcBef>
                <a:spcPts val="0"/>
              </a:spcBef>
              <a:buSzPts val="2400"/>
            </a:pPr>
            <a:r>
              <a:rPr lang="en-US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dirty="0"/>
              <a:t>Let’s commit our staged item!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“Create repo, add README.md,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”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328CE-E24E-2706-064B-D3DDD01E76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2A05B-5088-0E63-A385-3679C5F307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The command git log </a:t>
            </a:r>
            <a:r>
              <a:rPr lang="en-US" b="1" dirty="0"/>
              <a:t>lists the commits made in that repository </a:t>
            </a:r>
          </a:p>
          <a:p>
            <a:r>
              <a:rPr lang="en-US" dirty="0"/>
              <a:t>Lists the most recent commits first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9A62A-6F77-76DA-0BB4-E3B3D8DE77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AB0286-1E92-37C4-7551-E324F4A58C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320103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5E4EF0-D0EE-A2C7-2B2E-696156F48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dirty="0"/>
              <a:t>When you first create a repo locally, you will need to setup a new repository on GitHub too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Sign in </a:t>
            </a:r>
          </a:p>
          <a:p>
            <a:pPr lvl="1">
              <a:spcBef>
                <a:spcPts val="0"/>
              </a:spcBef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5C44B1-B543-41DD-16C8-7188409BC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Name your repo, I chose “git-tutorial”</a:t>
            </a:r>
          </a:p>
          <a:p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r>
              <a:rPr lang="en-US" dirty="0"/>
              <a:t>Click “Create repository”</a:t>
            </a:r>
          </a:p>
          <a:p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4934" y="4574628"/>
            <a:ext cx="7398501" cy="11463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0CF4D-A999-5265-9BC2-DA0B3714B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0FD62-EC6F-B9CE-C4D6-F83B3E241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478171" y="1034809"/>
            <a:ext cx="11148969" cy="5279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300" dirty="0"/>
              <a:t>Used to identify the remote (e.g. GitHub) repos are linked to your local repo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ym typeface="Consolas"/>
              </a:rPr>
              <a:t>Used to link remote repos to your local repo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ym typeface="Consolas"/>
              </a:rPr>
              <a:t>To view currently linked remote repos: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en-US" sz="3300" dirty="0"/>
              <a:t>To link our remote repository:</a:t>
            </a:r>
          </a:p>
          <a:p>
            <a:pPr lvl="1">
              <a:spcAft>
                <a:spcPts val="1200"/>
              </a:spcAft>
            </a:pPr>
            <a:r>
              <a:rPr lang="en-US" sz="2700" dirty="0"/>
              <a:t>When using an SSH key do:</a:t>
            </a:r>
            <a:endParaRPr sz="27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spcAft>
                <a:spcPts val="1200"/>
              </a:spcAft>
            </a:pPr>
            <a:r>
              <a:rPr lang="en-US" sz="2700" dirty="0">
                <a:sym typeface="Consolas"/>
              </a:rPr>
              <a:t>When using a Personal Access Token do: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https://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01DAD-14C4-50DC-CFC2-2EFD376E1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04B85-5EF2-BB2F-B663-77205935AD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FDD422-BB2B-7876-E957-E435853749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lvl="0">
              <a:lnSpc>
                <a:spcPct val="100000"/>
              </a:lnSpc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14D88-0B08-BF40-25DF-D96A3723D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00000"/>
              </a:lnSpc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7DF73C-A676-4284-6C11-5144C768D7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ym typeface="Consolas"/>
              </a:rPr>
              <a:t>Make sure no commits have been done on local branch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ym typeface="Consolas"/>
              </a:rPr>
              <a:t>It is fine to have staged items (git add)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ym typeface="Consolas"/>
              </a:rPr>
              <a:t>ALWAYS do git pull before any commits!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1FEA2-A2DD-224F-2A20-6C8DD335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13914-8652-4AA6-96DB-C5ED1BA9D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>
            <a:normAutofit/>
          </a:bodyPr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04"/>
          <a:stretch/>
        </p:blipFill>
        <p:spPr>
          <a:xfrm>
            <a:off x="2421673" y="4010346"/>
            <a:ext cx="6454698" cy="12657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E311E-7656-4C8A-F5B0-303ED5C13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645" y="2173493"/>
            <a:ext cx="5445155" cy="25110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90D46-DE65-2938-994C-B4D0F898A0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78890" y="4528590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0881" y="5191372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04816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04816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04816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76" y="5191371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36523" y="4528590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09" y="5191370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33476" y="5334612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47429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47429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47429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56450" y="4163367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23142" y="4207178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44658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44658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44658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87271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87271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87271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89670" y="2200825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32283" y="2454807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89670" y="169068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32283" y="1950747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04816" y="211543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47429" y="2375497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699545" y="1838378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41771" y="2202793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0274F-72DE-857D-BE17-103E47246A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755401"/>
            <a:ext cx="4355969" cy="4163129"/>
          </a:xfrm>
        </p:spPr>
        <p:txBody>
          <a:bodyPr>
            <a:noAutofit/>
          </a:bodyPr>
          <a:lstStyle/>
          <a:p>
            <a:r>
              <a:rPr lang="en-US" dirty="0"/>
              <a:t>Google Docs includes "Version History" </a:t>
            </a:r>
          </a:p>
          <a:p>
            <a:r>
              <a:rPr lang="en-US" dirty="0"/>
              <a:t>This allows you to see what changes were made, when those changes happened, and who made them</a:t>
            </a:r>
          </a:p>
          <a:p>
            <a:r>
              <a:rPr lang="en-US" dirty="0"/>
              <a:t>You can also revert to a previous version of your file</a:t>
            </a:r>
          </a:p>
        </p:txBody>
      </p:sp>
      <p:graphicFrame>
        <p:nvGraphicFramePr>
          <p:cNvPr id="4" name="Object 3" descr="Screenshot of Google Docs file menu with &quot;Version history&quot; option selected.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8379" y="1757444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 descr="Screenshot of Google Docs file menu with &quot;Version history&quot; option selected.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757444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Screenshot of Google Docs version history.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757444"/>
            <a:ext cx="1936762" cy="44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https://github.com/rctutorial/hello-world</a:t>
            </a:r>
            <a:endParaRPr lang="en-US" dirty="0"/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88DA0-CADF-30F8-D81C-9E57115A7E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Clone</a:t>
            </a:r>
            <a:endParaRPr dirty="0"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325700"/>
            <a:ext cx="10999200" cy="49912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Cloning when you have SSH keys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git@github.com:rctutorial</a:t>
            </a: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/hello-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world.git</a:t>
            </a:r>
            <a:endParaRPr lang="en-US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DD59D-FC03-EA8B-708B-5417D482D0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7CE3D-8ACE-B338-B9C8-F2AF33D8C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repo. Ex. using SSH keys: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git@github.com:rctutorial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/hello-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world.git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0D779-5C91-B550-9CF4-2C019888F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16991-40CD-EF59-740A-02FD50507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85" y="3344094"/>
            <a:ext cx="8579291" cy="21972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E797E-5575-91FE-B139-E8F8167734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sz="3000" dirty="0"/>
              <a:t>Will NOT disappear!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36881" y="3856168"/>
            <a:ext cx="6798856" cy="21766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72F18-24E9-CBE0-496F-E10A36D0E9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3065" y="2380893"/>
            <a:ext cx="7208590" cy="269682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65674" y="2898024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09130" y="2898024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568844" y="3068036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176567" y="1979699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C0015-C08C-5087-69B3-C55EFA727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389B6-1B9D-8C18-988B-618EDFA6C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87AB8-28ED-236C-4451-ED1B825EE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 descr="Image showing how version control software allows you to collaborate with others on a project.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b="1" dirty="0">
                <a:solidFill>
                  <a:schemeClr val="tx1"/>
                </a:solidFill>
              </a:rPr>
              <a:t>Survey: </a:t>
            </a:r>
            <a:r>
              <a:rPr lang="en-US" sz="3000" b="1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b="1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b="1" dirty="0"/>
              <a:t>Slides: </a:t>
            </a:r>
            <a:r>
              <a:rPr lang="en-US" sz="3200" b="1" dirty="0">
                <a:hlinkClick r:id="rId4"/>
              </a:rPr>
              <a:t>https://github.com/ResearchComputing/git_github_in_depth_short_course</a:t>
            </a:r>
            <a:r>
              <a:rPr lang="en-US" sz="3200" b="1" dirty="0"/>
              <a:t> 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F11770-5531-268A-59D6-B768CD81BC35}"/>
              </a:ext>
            </a:extLst>
          </p:cNvPr>
          <p:cNvSpPr/>
          <p:nvPr/>
        </p:nvSpPr>
        <p:spPr>
          <a:xfrm>
            <a:off x="1" y="5496128"/>
            <a:ext cx="12191999" cy="1361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01B23-BECB-63FA-7F1E-82927B75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&amp; 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FD57F-B332-389D-909C-068A2BF8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0543" y="3496361"/>
            <a:ext cx="8197244" cy="249239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 showing Git Branching by devbootcamp.&#10;Master branch features an octopus. Above and below it are a heart_glasses branch with the octopus wearing heart shaped glasses and a cowboy_hat branch with the octopus wearing a cowboy hat. On the right both branches are merged into the master branch showing the octopus wearing a cowboy hat and heart glasses.">
            <a:extLst>
              <a:ext uri="{FF2B5EF4-FFF2-40B4-BE49-F238E27FC236}">
                <a16:creationId xmlns:a16="http://schemas.microsoft.com/office/drawing/2014/main" id="{2DA03F11-7D49-7690-6634-D0EDBBCD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59" y="1498060"/>
            <a:ext cx="9288081" cy="535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EAC7C-7CCD-4E93-FBCE-48650BAC4831}"/>
              </a:ext>
            </a:extLst>
          </p:cNvPr>
          <p:cNvSpPr txBox="1"/>
          <p:nvPr/>
        </p:nvSpPr>
        <p:spPr>
          <a:xfrm>
            <a:off x="6387640" y="6581338"/>
            <a:ext cx="5804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Jennifer Gilbert. https://imgur.com/git-branching-YG8In8X</a:t>
            </a:r>
          </a:p>
        </p:txBody>
      </p:sp>
    </p:spTree>
    <p:extLst>
      <p:ext uri="{BB962C8B-B14F-4D97-AF65-F5344CB8AC3E}">
        <p14:creationId xmlns:p14="http://schemas.microsoft.com/office/powerpoint/2010/main" val="32864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A381-4ADD-F57E-7352-39C8E134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6E43-EEC9-EB73-60F5-2AE2E92D7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Git: version control system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actual software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4" name="Google Shape;183;p24" descr="Git logo">
            <a:extLst>
              <a:ext uri="{FF2B5EF4-FFF2-40B4-BE49-F238E27FC236}">
                <a16:creationId xmlns:a16="http://schemas.microsoft.com/office/drawing/2014/main" id="{8E7ABFBB-A60F-ABFF-9C4A-A95E07C2D5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4;p24" descr="GitHub logo">
            <a:extLst>
              <a:ext uri="{FF2B5EF4-FFF2-40B4-BE49-F238E27FC236}">
                <a16:creationId xmlns:a16="http://schemas.microsoft.com/office/drawing/2014/main" id="{11B5F4BF-83CF-3D31-9E4E-C3C3E88A6A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37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22230</TotalTime>
  <Words>3189</Words>
  <Application>Microsoft Macintosh PowerPoint</Application>
  <PresentationFormat>Widescreen</PresentationFormat>
  <Paragraphs>528</Paragraphs>
  <Slides>70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Calibri</vt:lpstr>
      <vt:lpstr>Arial Black</vt:lpstr>
      <vt:lpstr>Courier New</vt:lpstr>
      <vt:lpstr>Tahoma</vt:lpstr>
      <vt:lpstr>Arial</vt:lpstr>
      <vt:lpstr>Consolas</vt:lpstr>
      <vt:lpstr>Aptos Black</vt:lpstr>
      <vt:lpstr>Office Theme</vt:lpstr>
      <vt:lpstr>PowerPoint Presentation</vt:lpstr>
      <vt:lpstr>Working with Git and GitHub</vt:lpstr>
      <vt:lpstr>Goals</vt:lpstr>
      <vt:lpstr>Outline</vt:lpstr>
      <vt:lpstr>What is version control?</vt:lpstr>
      <vt:lpstr>What is version control?</vt:lpstr>
      <vt:lpstr>Additional benefits of version control</vt:lpstr>
      <vt:lpstr>Branching &amp; Merging</vt:lpstr>
      <vt:lpstr>Git vs GitHub</vt:lpstr>
      <vt:lpstr>What is Git?</vt:lpstr>
      <vt:lpstr>Why is it called “Git”?</vt:lpstr>
      <vt:lpstr>PowerPoint Presentation</vt:lpstr>
      <vt:lpstr>What is GitHub?</vt:lpstr>
      <vt:lpstr>Alternatives to…</vt:lpstr>
      <vt:lpstr>When NOT to use GitHub</vt:lpstr>
      <vt:lpstr>PowerPoint Presentation</vt:lpstr>
      <vt:lpstr>PowerPoint Presentation</vt:lpstr>
      <vt:lpstr>Ways to interact with GitHub</vt:lpstr>
      <vt:lpstr>Website</vt:lpstr>
      <vt:lpstr>GitHub Desktop</vt:lpstr>
      <vt:lpstr>Be careful where you put your GitHub directory</vt:lpstr>
      <vt:lpstr>Getting Started with Git </vt:lpstr>
      <vt:lpstr>Getting Started</vt:lpstr>
      <vt:lpstr>Linking Git to GitHub</vt:lpstr>
      <vt:lpstr>Personal Access Token</vt:lpstr>
      <vt:lpstr>SSH Keys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Reset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topic: Collaboration</vt:lpstr>
      <vt:lpstr>GitHub Issues</vt:lpstr>
      <vt:lpstr>GitHub Issues</vt:lpstr>
      <vt:lpstr>GitHub Forks</vt:lpstr>
      <vt:lpstr>GitHub Forks</vt:lpstr>
      <vt:lpstr>Git Clone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Mohal Khandelwal</dc:creator>
  <cp:lastModifiedBy>Andrew Monaghan</cp:lastModifiedBy>
  <cp:revision>132</cp:revision>
  <dcterms:modified xsi:type="dcterms:W3CDTF">2025-10-17T15:48:00Z</dcterms:modified>
</cp:coreProperties>
</file>